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9" r:id="rId4"/>
    <p:sldId id="272" r:id="rId5"/>
    <p:sldId id="275" r:id="rId6"/>
    <p:sldId id="277" r:id="rId7"/>
    <p:sldId id="271" r:id="rId8"/>
    <p:sldId id="276" r:id="rId9"/>
    <p:sldId id="273" r:id="rId10"/>
    <p:sldId id="257" r:id="rId11"/>
    <p:sldId id="267" r:id="rId12"/>
    <p:sldId id="278" r:id="rId13"/>
    <p:sldId id="264" r:id="rId14"/>
    <p:sldId id="265" r:id="rId15"/>
    <p:sldId id="279"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35" autoAdjust="0"/>
  </p:normalViewPr>
  <p:slideViewPr>
    <p:cSldViewPr snapToGrid="0" snapToObjects="1">
      <p:cViewPr>
        <p:scale>
          <a:sx n="118" d="100"/>
          <a:sy n="118" d="100"/>
        </p:scale>
        <p:origin x="-2248"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Titelstijl van model bewerken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02-12-16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‹nr.›</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02-12-16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Titelstijl van model bewerken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02-12-16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02-12-16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Titelstijl van model bewerken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Date Placeholder 3"/>
          <p:cNvSpPr>
            <a:spLocks noGrp="1"/>
          </p:cNvSpPr>
          <p:nvPr>
            <p:ph type="dt" sz="half" idx="10"/>
          </p:nvPr>
        </p:nvSpPr>
        <p:spPr/>
        <p:txBody>
          <a:bodyPr/>
          <a:lstStyle/>
          <a:p>
            <a:fld id="{058CB827-F132-4DF6-9FB9-4035A4C798EF}" type="datetime1">
              <a:rPr lang="en-US" smtClean="0"/>
              <a:pPr/>
              <a:t>02-12-16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02-12-16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
        <p:nvSpPr>
          <p:cNvPr id="9" name="Title 8"/>
          <p:cNvSpPr>
            <a:spLocks noGrp="1"/>
          </p:cNvSpPr>
          <p:nvPr>
            <p:ph type="title"/>
          </p:nvPr>
        </p:nvSpPr>
        <p:spPr>
          <a:xfrm>
            <a:off x="914400" y="1544715"/>
            <a:ext cx="7315200" cy="1154097"/>
          </a:xfrm>
        </p:spPr>
        <p:txBody>
          <a:bodyPr/>
          <a:lstStyle/>
          <a:p>
            <a:r>
              <a:rPr lang="en-US" smtClean="0"/>
              <a:t>Titelstijl van model bewerken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7" name="Date Placeholder 6"/>
          <p:cNvSpPr>
            <a:spLocks noGrp="1"/>
          </p:cNvSpPr>
          <p:nvPr>
            <p:ph type="dt" sz="half" idx="10"/>
          </p:nvPr>
        </p:nvSpPr>
        <p:spPr/>
        <p:txBody>
          <a:bodyPr/>
          <a:lstStyle/>
          <a:p>
            <a:fld id="{63A17B41-4A0C-4639-A132-E5C8F99A4BE8}" type="datetime1">
              <a:rPr lang="en-US" smtClean="0"/>
              <a:pPr/>
              <a:t>02-12-16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‹nr.›</a:t>
            </a:fld>
            <a:endParaRPr lang="en-US"/>
          </a:p>
        </p:txBody>
      </p:sp>
      <p:sp>
        <p:nvSpPr>
          <p:cNvPr id="10" name="Title 9"/>
          <p:cNvSpPr>
            <a:spLocks noGrp="1"/>
          </p:cNvSpPr>
          <p:nvPr>
            <p:ph type="title"/>
          </p:nvPr>
        </p:nvSpPr>
        <p:spPr>
          <a:xfrm>
            <a:off x="914400" y="1544715"/>
            <a:ext cx="7315200" cy="1154097"/>
          </a:xfrm>
        </p:spPr>
        <p:txBody>
          <a:bodyPr/>
          <a:lstStyle/>
          <a:p>
            <a:r>
              <a:rPr lang="en-US" smtClean="0"/>
              <a:t>Titelstijl van model bewerken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02-12-16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02-12-16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Titelstijl van model bewerken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Date Placeholder 4"/>
          <p:cNvSpPr>
            <a:spLocks noGrp="1"/>
          </p:cNvSpPr>
          <p:nvPr>
            <p:ph type="dt" sz="half" idx="10"/>
          </p:nvPr>
        </p:nvSpPr>
        <p:spPr/>
        <p:txBody>
          <a:bodyPr/>
          <a:lstStyle/>
          <a:p>
            <a:fld id="{93CF52C1-9A39-494C-9977-BBEFAB872C1F}" type="datetime1">
              <a:rPr lang="en-US" smtClean="0"/>
              <a:pPr/>
              <a:t>02-12-16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Titelstijl van model bewerken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Date Placeholder 4"/>
          <p:cNvSpPr>
            <a:spLocks noGrp="1"/>
          </p:cNvSpPr>
          <p:nvPr>
            <p:ph type="dt" sz="half" idx="10"/>
          </p:nvPr>
        </p:nvSpPr>
        <p:spPr/>
        <p:txBody>
          <a:bodyPr/>
          <a:lstStyle/>
          <a:p>
            <a:fld id="{CD1EACE2-EA00-4376-9A66-47ABB8B02CF5}" type="datetime1">
              <a:rPr lang="en-US" smtClean="0"/>
              <a:pPr/>
              <a:t>02-12-16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Titelstijl van model bewerken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02-12-16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‹nr.›</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image" Target="../media/image12.png"/><Relationship Id="rId1" Type="http://schemas.microsoft.com/office/2007/relationships/media" Target="../media/media1.MOV"/><Relationship Id="rId2" Type="http://schemas.openxmlformats.org/officeDocument/2006/relationships/video" Target="../media/media1.MOV"/></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61882"/>
            <a:ext cx="7315200" cy="6049280"/>
          </a:xfrm>
        </p:spPr>
        <p:txBody>
          <a:bodyPr>
            <a:normAutofit/>
          </a:bodyPr>
          <a:lstStyle/>
          <a:p>
            <a:r>
              <a:rPr lang="nl-NL" sz="4400" b="1" i="1" dirty="0" err="1" smtClean="0"/>
              <a:t>MagProtect</a:t>
            </a:r>
            <a:r>
              <a:rPr lang="nl-NL" sz="4400" b="1" i="1" dirty="0" smtClean="0"/>
              <a:t> Safety Corner</a:t>
            </a:r>
            <a:endParaRPr lang="nl-NL" sz="4400" b="1" i="1" dirty="0"/>
          </a:p>
        </p:txBody>
      </p:sp>
      <p:sp>
        <p:nvSpPr>
          <p:cNvPr id="3" name="Subtitel 2"/>
          <p:cNvSpPr>
            <a:spLocks noGrp="1"/>
          </p:cNvSpPr>
          <p:nvPr>
            <p:ph type="subTitle" idx="1"/>
          </p:nvPr>
        </p:nvSpPr>
        <p:spPr/>
        <p:txBody>
          <a:bodyPr/>
          <a:lstStyle/>
          <a:p>
            <a:endParaRPr lang="nl-NL" dirty="0"/>
          </a:p>
        </p:txBody>
      </p:sp>
      <p:pic>
        <p:nvPicPr>
          <p:cNvPr id="5" name="Afbeelding 4" descr="_MG_3207 met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213909" cy="6873476"/>
          </a:xfrm>
          <a:prstGeom prst="rect">
            <a:avLst/>
          </a:prstGeom>
        </p:spPr>
      </p:pic>
    </p:spTree>
    <p:extLst>
      <p:ext uri="{BB962C8B-B14F-4D97-AF65-F5344CB8AC3E}">
        <p14:creationId xmlns:p14="http://schemas.microsoft.com/office/powerpoint/2010/main" val="71116117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641610"/>
            <a:ext cx="7315200" cy="539828"/>
          </a:xfrm>
        </p:spPr>
        <p:txBody>
          <a:bodyPr>
            <a:normAutofit/>
          </a:bodyPr>
          <a:lstStyle/>
          <a:p>
            <a:r>
              <a:rPr lang="nl-NL" sz="2500" b="1" dirty="0" smtClean="0"/>
              <a:t>Toepassing – bescherming scherpe hoeken</a:t>
            </a:r>
            <a:endParaRPr lang="nl-NL" sz="2500" b="1" dirty="0"/>
          </a:p>
        </p:txBody>
      </p:sp>
      <p:pic>
        <p:nvPicPr>
          <p:cNvPr id="4" name="Tijdelijke aanduiding voor inhoud 3" descr="IMG_7512.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29674" b="29674"/>
          <a:stretch/>
        </p:blipFill>
        <p:spPr>
          <a:xfrm>
            <a:off x="979136" y="1833352"/>
            <a:ext cx="7315200" cy="3965575"/>
          </a:xfrm>
        </p:spPr>
      </p:pic>
    </p:spTree>
    <p:extLst>
      <p:ext uri="{BB962C8B-B14F-4D97-AF65-F5344CB8AC3E}">
        <p14:creationId xmlns:p14="http://schemas.microsoft.com/office/powerpoint/2010/main" val="14023634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_MG_3195.jpg"/>
          <p:cNvPicPr>
            <a:picLocks noGrp="1" noChangeAspect="1"/>
          </p:cNvPicPr>
          <p:nvPr>
            <p:ph sz="quarter" idx="13"/>
          </p:nvPr>
        </p:nvPicPr>
        <p:blipFill>
          <a:blip r:embed="rId2" cstate="email">
            <a:extLst>
              <a:ext uri="{28A0092B-C50C-407E-A947-70E740481C1C}">
                <a14:useLocalDpi xmlns:a14="http://schemas.microsoft.com/office/drawing/2010/main" val="0"/>
              </a:ext>
            </a:extLst>
          </a:blip>
          <a:srcRect l="16941" r="16941"/>
          <a:stretch>
            <a:fillRect/>
          </a:stretch>
        </p:blipFill>
        <p:spPr>
          <a:xfrm>
            <a:off x="1019264" y="1927962"/>
            <a:ext cx="3566160" cy="3593592"/>
          </a:xfrm>
        </p:spPr>
      </p:pic>
      <p:pic>
        <p:nvPicPr>
          <p:cNvPr id="9" name="Tijdelijke aanduiding voor inhoud 8" descr="_MG_3196.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6932" r="16932"/>
          <a:stretch>
            <a:fillRect/>
          </a:stretch>
        </p:blipFill>
        <p:spPr>
          <a:xfrm>
            <a:off x="4720084" y="1925867"/>
            <a:ext cx="3566160" cy="3595687"/>
          </a:xfrm>
        </p:spPr>
      </p:pic>
      <p:sp>
        <p:nvSpPr>
          <p:cNvPr id="10" name="Tekstvak 9"/>
          <p:cNvSpPr txBox="1"/>
          <p:nvPr/>
        </p:nvSpPr>
        <p:spPr>
          <a:xfrm>
            <a:off x="3262268" y="846744"/>
            <a:ext cx="184666" cy="369332"/>
          </a:xfrm>
          <a:prstGeom prst="rect">
            <a:avLst/>
          </a:prstGeom>
          <a:noFill/>
        </p:spPr>
        <p:txBody>
          <a:bodyPr wrap="none" rtlCol="0">
            <a:spAutoFit/>
          </a:bodyPr>
          <a:lstStyle/>
          <a:p>
            <a:endParaRPr lang="nl-NL" dirty="0"/>
          </a:p>
        </p:txBody>
      </p:sp>
      <p:sp>
        <p:nvSpPr>
          <p:cNvPr id="12" name="Tekstvak 11"/>
          <p:cNvSpPr txBox="1"/>
          <p:nvPr/>
        </p:nvSpPr>
        <p:spPr>
          <a:xfrm>
            <a:off x="8803143" y="1743296"/>
            <a:ext cx="184666" cy="369332"/>
          </a:xfrm>
          <a:prstGeom prst="rect">
            <a:avLst/>
          </a:prstGeom>
          <a:noFill/>
        </p:spPr>
        <p:txBody>
          <a:bodyPr wrap="none" rtlCol="0">
            <a:spAutoFit/>
          </a:bodyPr>
          <a:lstStyle/>
          <a:p>
            <a:endParaRPr lang="nl-NL" dirty="0"/>
          </a:p>
        </p:txBody>
      </p:sp>
      <p:sp>
        <p:nvSpPr>
          <p:cNvPr id="14" name="Tekstvak 13"/>
          <p:cNvSpPr txBox="1"/>
          <p:nvPr/>
        </p:nvSpPr>
        <p:spPr>
          <a:xfrm>
            <a:off x="941248" y="666194"/>
            <a:ext cx="7288352" cy="477054"/>
          </a:xfrm>
          <a:prstGeom prst="rect">
            <a:avLst/>
          </a:prstGeom>
          <a:noFill/>
        </p:spPr>
        <p:txBody>
          <a:bodyPr wrap="square" rtlCol="0">
            <a:spAutoFit/>
          </a:bodyPr>
          <a:lstStyle/>
          <a:p>
            <a:r>
              <a:rPr lang="nl-NL" sz="2500" b="1" dirty="0" smtClean="0">
                <a:solidFill>
                  <a:schemeClr val="tx2"/>
                </a:solidFill>
              </a:rPr>
              <a:t>Toepassing - Looppaden </a:t>
            </a:r>
            <a:endParaRPr lang="nl-NL" sz="2500" b="1" dirty="0">
              <a:solidFill>
                <a:schemeClr val="tx2"/>
              </a:solidFill>
            </a:endParaRPr>
          </a:p>
        </p:txBody>
      </p:sp>
    </p:spTree>
    <p:extLst>
      <p:ext uri="{BB962C8B-B14F-4D97-AF65-F5344CB8AC3E}">
        <p14:creationId xmlns:p14="http://schemas.microsoft.com/office/powerpoint/2010/main" val="27331863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914400" y="419714"/>
            <a:ext cx="7315200" cy="936282"/>
          </a:xfrm>
        </p:spPr>
        <p:txBody>
          <a:bodyPr/>
          <a:lstStyle/>
          <a:p>
            <a:r>
              <a:rPr lang="nl-NL" b="1" dirty="0" smtClean="0"/>
              <a:t>Laadklep toepassing</a:t>
            </a:r>
            <a:endParaRPr lang="nl-NL" b="1" dirty="0"/>
          </a:p>
        </p:txBody>
      </p:sp>
      <p:sp>
        <p:nvSpPr>
          <p:cNvPr id="6" name="Tijdelijke aanduiding voor verticale tekst 5"/>
          <p:cNvSpPr>
            <a:spLocks noGrp="1"/>
          </p:cNvSpPr>
          <p:nvPr>
            <p:ph type="body" orient="vert" idx="1"/>
          </p:nvPr>
        </p:nvSpPr>
        <p:spPr/>
        <p:txBody>
          <a:bodyPr/>
          <a:lstStyle/>
          <a:p>
            <a:endParaRPr lang="nl-NL" dirty="0"/>
          </a:p>
        </p:txBody>
      </p:sp>
      <p:pic>
        <p:nvPicPr>
          <p:cNvPr id="7" name="IMG_8680.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14400" y="2144605"/>
            <a:ext cx="7315200" cy="4064000"/>
          </a:xfrm>
          <a:prstGeom prst="rect">
            <a:avLst/>
          </a:prstGeom>
        </p:spPr>
      </p:pic>
    </p:spTree>
    <p:extLst>
      <p:ext uri="{BB962C8B-B14F-4D97-AF65-F5344CB8AC3E}">
        <p14:creationId xmlns:p14="http://schemas.microsoft.com/office/powerpoint/2010/main" val="413892665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endParaRPr lang="nl-NL" dirty="0"/>
          </a:p>
        </p:txBody>
      </p:sp>
      <p:pic>
        <p:nvPicPr>
          <p:cNvPr id="4" name="Tijdelijke aanduiding voor inhoud 3" descr="0f2707b28997ed79d9d6b81f2f1aee5e.jpg"/>
          <p:cNvPicPr>
            <a:picLocks noGrp="1" noChangeAspect="1"/>
          </p:cNvPicPr>
          <p:nvPr>
            <p:ph idx="1"/>
          </p:nvPr>
        </p:nvPicPr>
        <p:blipFill>
          <a:blip r:embed="rId2" cstate="email">
            <a:extLst>
              <a:ext uri="{28A0092B-C50C-407E-A947-70E740481C1C}">
                <a14:useLocalDpi xmlns:a14="http://schemas.microsoft.com/office/drawing/2010/main" val="0"/>
              </a:ext>
            </a:extLst>
          </a:blip>
          <a:srcRect t="-44556" b="-44556"/>
          <a:stretch>
            <a:fillRect/>
          </a:stretch>
        </p:blipFill>
        <p:spPr>
          <a:xfrm>
            <a:off x="4173508" y="1377714"/>
            <a:ext cx="4680000" cy="4978345"/>
          </a:xfrm>
        </p:spPr>
      </p:pic>
      <p:sp>
        <p:nvSpPr>
          <p:cNvPr id="9" name="Tijdelijke aanduiding voor tekst 8"/>
          <p:cNvSpPr>
            <a:spLocks noGrp="1"/>
          </p:cNvSpPr>
          <p:nvPr>
            <p:ph type="body" sz="half" idx="2"/>
          </p:nvPr>
        </p:nvSpPr>
        <p:spPr>
          <a:xfrm>
            <a:off x="914400" y="4061095"/>
            <a:ext cx="2950936" cy="2029121"/>
          </a:xfrm>
        </p:spPr>
        <p:txBody>
          <a:bodyPr/>
          <a:lstStyle/>
          <a:p>
            <a:endParaRPr lang="nl-NL" dirty="0"/>
          </a:p>
        </p:txBody>
      </p:sp>
      <p:pic>
        <p:nvPicPr>
          <p:cNvPr id="10" name="Afbeelding 9" descr="DSC_373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2635" y="1631154"/>
            <a:ext cx="2922701" cy="2173015"/>
          </a:xfrm>
          <a:prstGeom prst="rect">
            <a:avLst/>
          </a:prstGeom>
        </p:spPr>
      </p:pic>
      <p:sp>
        <p:nvSpPr>
          <p:cNvPr id="7" name="Tekstvak 6"/>
          <p:cNvSpPr txBox="1"/>
          <p:nvPr/>
        </p:nvSpPr>
        <p:spPr>
          <a:xfrm>
            <a:off x="914400" y="656961"/>
            <a:ext cx="6840000" cy="477054"/>
          </a:xfrm>
          <a:prstGeom prst="rect">
            <a:avLst/>
          </a:prstGeom>
          <a:noFill/>
        </p:spPr>
        <p:txBody>
          <a:bodyPr wrap="square" rtlCol="0">
            <a:spAutoFit/>
          </a:bodyPr>
          <a:lstStyle/>
          <a:p>
            <a:r>
              <a:rPr lang="nl-NL" sz="2500" b="1" dirty="0" smtClean="0">
                <a:solidFill>
                  <a:schemeClr val="tx2"/>
                </a:solidFill>
              </a:rPr>
              <a:t>Toepassing - Laadklep </a:t>
            </a:r>
            <a:endParaRPr lang="nl-NL" sz="2500" b="1" dirty="0">
              <a:solidFill>
                <a:schemeClr val="tx2"/>
              </a:solidFill>
            </a:endParaRPr>
          </a:p>
        </p:txBody>
      </p:sp>
      <p:pic>
        <p:nvPicPr>
          <p:cNvPr id="13" name="Afbeelding 12" descr="DSC_3728.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400" y="3866887"/>
            <a:ext cx="2950936" cy="2029121"/>
          </a:xfrm>
          <a:prstGeom prst="rect">
            <a:avLst/>
          </a:prstGeom>
        </p:spPr>
      </p:pic>
    </p:spTree>
    <p:extLst>
      <p:ext uri="{BB962C8B-B14F-4D97-AF65-F5344CB8AC3E}">
        <p14:creationId xmlns:p14="http://schemas.microsoft.com/office/powerpoint/2010/main" val="3678889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endParaRPr lang="nl-NL" dirty="0"/>
          </a:p>
        </p:txBody>
      </p:sp>
      <p:pic>
        <p:nvPicPr>
          <p:cNvPr id="8" name="Tijdelijke aanduiding voor inhoud 7" descr="DSC_3645.JPG"/>
          <p:cNvPicPr>
            <a:picLocks noGrp="1" noChangeAspect="1"/>
          </p:cNvPicPr>
          <p:nvPr>
            <p:ph idx="1"/>
          </p:nvPr>
        </p:nvPicPr>
        <p:blipFill>
          <a:blip r:embed="rId2" cstate="email">
            <a:extLst>
              <a:ext uri="{28A0092B-C50C-407E-A947-70E740481C1C}">
                <a14:useLocalDpi xmlns:a14="http://schemas.microsoft.com/office/drawing/2010/main" val="0"/>
              </a:ext>
            </a:extLst>
          </a:blip>
          <a:srcRect l="18753" r="18753"/>
          <a:stretch>
            <a:fillRect/>
          </a:stretch>
        </p:blipFill>
        <p:spPr>
          <a:xfrm>
            <a:off x="4021752" y="1672961"/>
            <a:ext cx="4207848" cy="4476614"/>
          </a:xfrm>
        </p:spPr>
      </p:pic>
      <p:sp>
        <p:nvSpPr>
          <p:cNvPr id="10" name="Tijdelijke aanduiding voor tekst 9"/>
          <p:cNvSpPr>
            <a:spLocks noGrp="1"/>
          </p:cNvSpPr>
          <p:nvPr>
            <p:ph type="body" sz="half" idx="2"/>
          </p:nvPr>
        </p:nvSpPr>
        <p:spPr/>
        <p:txBody>
          <a:bodyPr/>
          <a:lstStyle/>
          <a:p>
            <a:endParaRPr lang="nl-NL" dirty="0"/>
          </a:p>
        </p:txBody>
      </p:sp>
      <p:pic>
        <p:nvPicPr>
          <p:cNvPr id="12" name="Afbeelding 11" descr="DSC_365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1672960"/>
            <a:ext cx="2950936" cy="2171669"/>
          </a:xfrm>
          <a:prstGeom prst="rect">
            <a:avLst/>
          </a:prstGeom>
        </p:spPr>
      </p:pic>
      <p:pic>
        <p:nvPicPr>
          <p:cNvPr id="13" name="Afbeelding 12" descr="DSC_369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9556" y="3907346"/>
            <a:ext cx="2965780" cy="2242229"/>
          </a:xfrm>
          <a:prstGeom prst="rect">
            <a:avLst/>
          </a:prstGeom>
        </p:spPr>
      </p:pic>
      <p:sp>
        <p:nvSpPr>
          <p:cNvPr id="14" name="Tekstvak 13"/>
          <p:cNvSpPr txBox="1"/>
          <p:nvPr/>
        </p:nvSpPr>
        <p:spPr>
          <a:xfrm>
            <a:off x="4382663" y="614227"/>
            <a:ext cx="1223993" cy="720000"/>
          </a:xfrm>
          <a:prstGeom prst="rect">
            <a:avLst/>
          </a:prstGeom>
          <a:noFill/>
        </p:spPr>
        <p:txBody>
          <a:bodyPr wrap="none" rtlCol="0">
            <a:spAutoFit/>
          </a:bodyPr>
          <a:lstStyle/>
          <a:p>
            <a:endParaRPr lang="nl-NL" dirty="0"/>
          </a:p>
        </p:txBody>
      </p:sp>
      <p:sp>
        <p:nvSpPr>
          <p:cNvPr id="15" name="Tekstvak 14"/>
          <p:cNvSpPr txBox="1"/>
          <p:nvPr/>
        </p:nvSpPr>
        <p:spPr>
          <a:xfrm>
            <a:off x="899556" y="614228"/>
            <a:ext cx="5273652" cy="477054"/>
          </a:xfrm>
          <a:prstGeom prst="rect">
            <a:avLst/>
          </a:prstGeom>
          <a:noFill/>
        </p:spPr>
        <p:txBody>
          <a:bodyPr wrap="square" rtlCol="0">
            <a:spAutoFit/>
          </a:bodyPr>
          <a:lstStyle/>
          <a:p>
            <a:r>
              <a:rPr lang="nl-NL" sz="2500" b="1" dirty="0" smtClean="0">
                <a:solidFill>
                  <a:srgbClr val="FF8600"/>
                </a:solidFill>
              </a:rPr>
              <a:t>Toepassing - Verkeer</a:t>
            </a:r>
            <a:endParaRPr lang="nl-NL" sz="2500" b="1" dirty="0">
              <a:solidFill>
                <a:srgbClr val="FF8600"/>
              </a:solidFill>
            </a:endParaRPr>
          </a:p>
        </p:txBody>
      </p:sp>
    </p:spTree>
    <p:extLst>
      <p:ext uri="{BB962C8B-B14F-4D97-AF65-F5344CB8AC3E}">
        <p14:creationId xmlns:p14="http://schemas.microsoft.com/office/powerpoint/2010/main" val="36031523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Grei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11" y="278302"/>
            <a:ext cx="2689290" cy="1332000"/>
          </a:xfrm>
          <a:prstGeom prst="rect">
            <a:avLst/>
          </a:prstGeom>
          <a:ln>
            <a:noFill/>
          </a:ln>
          <a:effectLst>
            <a:outerShdw blurRad="292100" dist="139700" dir="2700000" algn="tl" rotWithShape="0">
              <a:srgbClr val="333333">
                <a:alpha val="65000"/>
              </a:srgbClr>
            </a:outerShdw>
          </a:effectLst>
        </p:spPr>
      </p:pic>
      <p:pic>
        <p:nvPicPr>
          <p:cNvPr id="9" name="Afbeelding 8" descr="Tata Steel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576" y="2145297"/>
            <a:ext cx="2697982" cy="991098"/>
          </a:xfrm>
          <a:prstGeom prst="rect">
            <a:avLst/>
          </a:prstGeom>
          <a:ln>
            <a:noFill/>
          </a:ln>
          <a:effectLst>
            <a:outerShdw blurRad="292100" dist="139700" dir="2700000" algn="tl" rotWithShape="0">
              <a:srgbClr val="333333">
                <a:alpha val="65000"/>
              </a:srgbClr>
            </a:outerShdw>
          </a:effectLst>
        </p:spPr>
      </p:pic>
      <p:sp>
        <p:nvSpPr>
          <p:cNvPr id="11" name="Tekstvak 10"/>
          <p:cNvSpPr txBox="1"/>
          <p:nvPr/>
        </p:nvSpPr>
        <p:spPr>
          <a:xfrm>
            <a:off x="3281302" y="817902"/>
            <a:ext cx="4919644" cy="461665"/>
          </a:xfrm>
          <a:prstGeom prst="rect">
            <a:avLst/>
          </a:prstGeom>
          <a:noFill/>
        </p:spPr>
        <p:txBody>
          <a:bodyPr wrap="square" rtlCol="0">
            <a:spAutoFit/>
          </a:bodyPr>
          <a:lstStyle/>
          <a:p>
            <a:r>
              <a:rPr lang="nl-NL" sz="2400" b="1" dirty="0" smtClean="0">
                <a:solidFill>
                  <a:schemeClr val="tx2"/>
                </a:solidFill>
              </a:rPr>
              <a:t>   Een selectie van onze klanten </a:t>
            </a:r>
            <a:endParaRPr lang="nl-NL" sz="2400" b="1" dirty="0">
              <a:solidFill>
                <a:schemeClr val="tx2"/>
              </a:solidFill>
            </a:endParaRPr>
          </a:p>
        </p:txBody>
      </p:sp>
      <p:pic>
        <p:nvPicPr>
          <p:cNvPr id="12" name="Afbeelding 11" descr="arcelormittal-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082" y="1610302"/>
            <a:ext cx="2406195" cy="1439998"/>
          </a:xfrm>
          <a:prstGeom prst="rect">
            <a:avLst/>
          </a:prstGeom>
          <a:ln>
            <a:noFill/>
          </a:ln>
          <a:effectLst>
            <a:outerShdw blurRad="292100" dist="139700" dir="2700000" algn="tl" rotWithShape="0">
              <a:srgbClr val="333333">
                <a:alpha val="65000"/>
              </a:srgbClr>
            </a:outerShdw>
          </a:effectLst>
        </p:spPr>
      </p:pic>
      <p:pic>
        <p:nvPicPr>
          <p:cNvPr id="18" name="Afbeelding 17" descr="Allsea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766" y="4624533"/>
            <a:ext cx="2699999" cy="1291306"/>
          </a:xfrm>
          <a:prstGeom prst="rect">
            <a:avLst/>
          </a:prstGeom>
          <a:ln>
            <a:noFill/>
          </a:ln>
          <a:effectLst>
            <a:outerShdw blurRad="292100" dist="139700" dir="2700000" algn="tl" rotWithShape="0">
              <a:srgbClr val="333333">
                <a:alpha val="65000"/>
              </a:srgbClr>
            </a:outerShdw>
          </a:effectLst>
        </p:spPr>
      </p:pic>
      <p:pic>
        <p:nvPicPr>
          <p:cNvPr id="20" name="Afbeelding 19" descr="ThyssenKrup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203" y="3910158"/>
            <a:ext cx="4571985" cy="1428750"/>
          </a:xfrm>
          <a:prstGeom prst="rect">
            <a:avLst/>
          </a:prstGeom>
        </p:spPr>
      </p:pic>
    </p:spTree>
    <p:extLst>
      <p:ext uri="{BB962C8B-B14F-4D97-AF65-F5344CB8AC3E}">
        <p14:creationId xmlns:p14="http://schemas.microsoft.com/office/powerpoint/2010/main" val="186006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544715"/>
            <a:ext cx="7315200" cy="1867163"/>
          </a:xfrm>
        </p:spPr>
        <p:txBody>
          <a:bodyPr>
            <a:normAutofit/>
          </a:bodyPr>
          <a:lstStyle/>
          <a:p>
            <a:pPr algn="ctr"/>
            <a:r>
              <a:rPr lang="nl-NL" b="1" i="1" dirty="0" err="1" smtClean="0"/>
              <a:t>MagProtect</a:t>
            </a:r>
            <a:r>
              <a:rPr lang="nl-NL" b="1" i="1" dirty="0" smtClean="0"/>
              <a:t>, </a:t>
            </a:r>
            <a:r>
              <a:rPr lang="nl-NL" b="1" i="1" dirty="0"/>
              <a:t>doeltreffend </a:t>
            </a:r>
            <a:r>
              <a:rPr lang="nl-NL" b="1" i="1" dirty="0" smtClean="0"/>
              <a:t>en eenvoudig in gebruik</a:t>
            </a:r>
            <a:endParaRPr lang="nl-NL" b="1" i="1" dirty="0"/>
          </a:p>
        </p:txBody>
      </p:sp>
    </p:spTree>
    <p:extLst>
      <p:ext uri="{BB962C8B-B14F-4D97-AF65-F5344CB8AC3E}">
        <p14:creationId xmlns:p14="http://schemas.microsoft.com/office/powerpoint/2010/main" val="311077007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03310"/>
            <a:ext cx="7315200" cy="615420"/>
          </a:xfrm>
        </p:spPr>
        <p:txBody>
          <a:bodyPr>
            <a:noAutofit/>
          </a:bodyPr>
          <a:lstStyle/>
          <a:p>
            <a:r>
              <a:rPr lang="nl-NL" sz="2500" b="1" dirty="0" smtClean="0"/>
              <a:t>Bescherming uitstekende delen en markering</a:t>
            </a:r>
            <a:endParaRPr lang="nl-NL" sz="2500" b="1" dirty="0"/>
          </a:p>
        </p:txBody>
      </p:sp>
      <p:sp>
        <p:nvSpPr>
          <p:cNvPr id="3" name="Tijdelijke aanduiding voor inhoud 2"/>
          <p:cNvSpPr>
            <a:spLocks noGrp="1"/>
          </p:cNvSpPr>
          <p:nvPr>
            <p:ph idx="1"/>
          </p:nvPr>
        </p:nvSpPr>
        <p:spPr>
          <a:xfrm>
            <a:off x="914400" y="1545097"/>
            <a:ext cx="7315200" cy="4764264"/>
          </a:xfrm>
        </p:spPr>
        <p:txBody>
          <a:bodyPr>
            <a:normAutofit/>
          </a:bodyPr>
          <a:lstStyle/>
          <a:p>
            <a:r>
              <a:rPr lang="nl-NL" sz="1500" dirty="0" smtClean="0"/>
              <a:t>De beschermingshoek van </a:t>
            </a:r>
            <a:r>
              <a:rPr lang="nl-NL" sz="1500" dirty="0" err="1" smtClean="0"/>
              <a:t>MagProtect</a:t>
            </a:r>
            <a:r>
              <a:rPr lang="nl-NL" sz="1500" dirty="0" smtClean="0"/>
              <a:t> wordt gebruikt ter </a:t>
            </a:r>
            <a:r>
              <a:rPr lang="nl-NL" sz="1500" u="sng" dirty="0" smtClean="0"/>
              <a:t>bescherming</a:t>
            </a:r>
            <a:r>
              <a:rPr lang="nl-NL" sz="1500" dirty="0" smtClean="0"/>
              <a:t> van personen voor en </a:t>
            </a:r>
            <a:r>
              <a:rPr lang="nl-NL" sz="1500" u="sng" dirty="0" smtClean="0"/>
              <a:t>markering</a:t>
            </a:r>
            <a:r>
              <a:rPr lang="nl-NL" sz="1500" dirty="0" smtClean="0"/>
              <a:t> van uitstekende (scherpe) delen.</a:t>
            </a:r>
          </a:p>
          <a:p>
            <a:endParaRPr lang="nl-NL" sz="1500" dirty="0" smtClean="0"/>
          </a:p>
          <a:p>
            <a:pPr marL="45720" indent="0">
              <a:buNone/>
            </a:pPr>
            <a:endParaRPr lang="nl-NL" sz="1500" dirty="0" smtClean="0"/>
          </a:p>
          <a:p>
            <a:pPr marL="45720" indent="0">
              <a:buNone/>
            </a:pPr>
            <a:r>
              <a:rPr lang="nl-NL" sz="1500" dirty="0" smtClean="0"/>
              <a:t>Uitvoeringen</a:t>
            </a:r>
            <a:endParaRPr lang="nl-NL" sz="1500" dirty="0"/>
          </a:p>
          <a:p>
            <a:r>
              <a:rPr lang="nl-NL" sz="1500" dirty="0" smtClean="0"/>
              <a:t>Toepasbaar op staal en hout </a:t>
            </a:r>
          </a:p>
          <a:p>
            <a:r>
              <a:rPr lang="nl-NL" sz="1500" dirty="0" smtClean="0"/>
              <a:t>Meerdere (felle) kleuren mogelijk</a:t>
            </a:r>
          </a:p>
          <a:p>
            <a:r>
              <a:rPr lang="nl-NL" sz="1500" dirty="0" smtClean="0"/>
              <a:t>Mogelijk met reflectiestickers</a:t>
            </a:r>
          </a:p>
          <a:p>
            <a:endParaRPr lang="nl-NL" sz="1500" dirty="0"/>
          </a:p>
          <a:p>
            <a:pPr marL="45720" indent="0">
              <a:buNone/>
            </a:pPr>
            <a:r>
              <a:rPr lang="nl-NL" sz="1500" dirty="0" smtClean="0"/>
              <a:t>Toepassingen in</a:t>
            </a:r>
          </a:p>
          <a:p>
            <a:r>
              <a:rPr lang="nl-NL" sz="1500" dirty="0" smtClean="0"/>
              <a:t>Transportsector</a:t>
            </a:r>
          </a:p>
          <a:p>
            <a:r>
              <a:rPr lang="nl-NL" sz="1500" dirty="0" smtClean="0"/>
              <a:t>Logistiek </a:t>
            </a:r>
            <a:r>
              <a:rPr lang="nl-NL" sz="1500" dirty="0"/>
              <a:t>en </a:t>
            </a:r>
            <a:r>
              <a:rPr lang="nl-NL" sz="1500" dirty="0" smtClean="0"/>
              <a:t>opslag</a:t>
            </a:r>
          </a:p>
          <a:p>
            <a:r>
              <a:rPr lang="nl-NL" sz="1500" dirty="0" smtClean="0"/>
              <a:t>Metaalindustrie</a:t>
            </a:r>
          </a:p>
          <a:p>
            <a:r>
              <a:rPr lang="nl-NL" sz="1500" dirty="0" smtClean="0"/>
              <a:t>Metaal </a:t>
            </a:r>
            <a:r>
              <a:rPr lang="nl-NL" sz="1500" dirty="0"/>
              <a:t>verwerkende </a:t>
            </a:r>
            <a:r>
              <a:rPr lang="nl-NL" sz="1500" dirty="0" smtClean="0"/>
              <a:t>industrie</a:t>
            </a:r>
          </a:p>
          <a:p>
            <a:r>
              <a:rPr lang="nl-NL" sz="1500" dirty="0" smtClean="0"/>
              <a:t>Verpakkingsindustrie</a:t>
            </a:r>
          </a:p>
          <a:p>
            <a:r>
              <a:rPr lang="nl-NL" sz="1500" dirty="0" smtClean="0"/>
              <a:t>Bouwsector</a:t>
            </a:r>
            <a:endParaRPr lang="nl-NL" sz="1500" dirty="0">
              <a:solidFill>
                <a:srgbClr val="FF8600"/>
              </a:solidFill>
            </a:endParaRPr>
          </a:p>
          <a:p>
            <a:endParaRPr lang="nl-NL" sz="1500" dirty="0" smtClean="0"/>
          </a:p>
          <a:p>
            <a:pPr marL="45720" indent="0">
              <a:buNone/>
            </a:pPr>
            <a:endParaRPr lang="nl-NL" sz="1500" dirty="0" smtClean="0"/>
          </a:p>
          <a:p>
            <a:pPr marL="45720" indent="0">
              <a:buNone/>
            </a:pPr>
            <a:endParaRPr lang="nl-NL" dirty="0" smtClean="0"/>
          </a:p>
          <a:p>
            <a:pPr marL="45720" indent="0">
              <a:buNone/>
            </a:pPr>
            <a:endParaRPr lang="nl-NL" dirty="0"/>
          </a:p>
        </p:txBody>
      </p:sp>
      <p:pic>
        <p:nvPicPr>
          <p:cNvPr id="5" name="Tijdelijke aanduiding voor inhoud 8" descr="_MG_3196.jpg"/>
          <p:cNvPicPr>
            <a:picLocks noChangeAspect="1"/>
          </p:cNvPicPr>
          <p:nvPr/>
        </p:nvPicPr>
        <p:blipFill>
          <a:blip r:embed="rId2" cstate="email">
            <a:extLst>
              <a:ext uri="{28A0092B-C50C-407E-A947-70E740481C1C}">
                <a14:useLocalDpi xmlns:a14="http://schemas.microsoft.com/office/drawing/2010/main" val="0"/>
              </a:ext>
            </a:extLst>
          </a:blip>
          <a:srcRect l="16932" r="16932"/>
          <a:stretch>
            <a:fillRect/>
          </a:stretch>
        </p:blipFill>
        <p:spPr>
          <a:xfrm>
            <a:off x="5170956" y="2555712"/>
            <a:ext cx="3163436" cy="3189629"/>
          </a:xfrm>
          <a:prstGeom prst="rect">
            <a:avLst/>
          </a:prstGeom>
        </p:spPr>
      </p:pic>
    </p:spTree>
    <p:extLst>
      <p:ext uri="{BB962C8B-B14F-4D97-AF65-F5344CB8AC3E}">
        <p14:creationId xmlns:p14="http://schemas.microsoft.com/office/powerpoint/2010/main" val="257501638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76138"/>
            <a:ext cx="7315200" cy="615420"/>
          </a:xfrm>
        </p:spPr>
        <p:txBody>
          <a:bodyPr>
            <a:normAutofit/>
          </a:bodyPr>
          <a:lstStyle/>
          <a:p>
            <a:r>
              <a:rPr lang="nl-NL" sz="2500" b="1" dirty="0" smtClean="0"/>
              <a:t>Hoogwaardige kwaliteit</a:t>
            </a:r>
            <a:endParaRPr lang="nl-NL" sz="2500" b="1" dirty="0"/>
          </a:p>
        </p:txBody>
      </p:sp>
      <p:sp>
        <p:nvSpPr>
          <p:cNvPr id="3" name="Tijdelijke aanduiding voor inhoud 2"/>
          <p:cNvSpPr>
            <a:spLocks noGrp="1"/>
          </p:cNvSpPr>
          <p:nvPr>
            <p:ph idx="1"/>
          </p:nvPr>
        </p:nvSpPr>
        <p:spPr>
          <a:xfrm>
            <a:off x="914400" y="2227707"/>
            <a:ext cx="7315200" cy="4081654"/>
          </a:xfrm>
        </p:spPr>
        <p:txBody>
          <a:bodyPr>
            <a:normAutofit/>
          </a:bodyPr>
          <a:lstStyle/>
          <a:p>
            <a:r>
              <a:rPr lang="nl-NL" sz="1500" dirty="0" smtClean="0"/>
              <a:t>Lange levensduur door hoogwaardige materialen </a:t>
            </a:r>
          </a:p>
          <a:p>
            <a:r>
              <a:rPr lang="nl-NL" sz="1500" dirty="0" smtClean="0"/>
              <a:t>Eenvoudig aan te brengen op staal door magneet (tot 65 kg trekkracht) </a:t>
            </a:r>
          </a:p>
          <a:p>
            <a:r>
              <a:rPr lang="nl-NL" sz="1500" dirty="0"/>
              <a:t>Werkbaar bij </a:t>
            </a:r>
            <a:r>
              <a:rPr lang="nl-NL" sz="1500" dirty="0" smtClean="0"/>
              <a:t>temperaturen tussen de - </a:t>
            </a:r>
            <a:r>
              <a:rPr lang="nl-NL" sz="1500" dirty="0"/>
              <a:t>20 °C en 80 °C graden </a:t>
            </a:r>
          </a:p>
          <a:p>
            <a:pPr marL="45720" indent="0">
              <a:buNone/>
            </a:pPr>
            <a:endParaRPr lang="nl-NL" dirty="0" smtClean="0"/>
          </a:p>
          <a:p>
            <a:pPr marL="45720" indent="0">
              <a:buNone/>
            </a:pPr>
            <a:r>
              <a:rPr lang="nl-NL" sz="1500" dirty="0" smtClean="0"/>
              <a:t>Verdere </a:t>
            </a:r>
            <a:r>
              <a:rPr lang="nl-NL" sz="1500" dirty="0"/>
              <a:t>s</a:t>
            </a:r>
            <a:r>
              <a:rPr lang="nl-NL" sz="1500" dirty="0" smtClean="0"/>
              <a:t>pecificaties</a:t>
            </a:r>
          </a:p>
          <a:p>
            <a:r>
              <a:rPr lang="nl-NL" sz="1500" dirty="0" err="1" smtClean="0"/>
              <a:t>Custom</a:t>
            </a:r>
            <a:r>
              <a:rPr lang="nl-NL" sz="1500" dirty="0" smtClean="0"/>
              <a:t> </a:t>
            </a:r>
            <a:r>
              <a:rPr lang="nl-NL" sz="1500" dirty="0"/>
              <a:t>made Neodymium potmagneet </a:t>
            </a:r>
            <a:r>
              <a:rPr lang="nl-NL" sz="1500" dirty="0" smtClean="0"/>
              <a:t>met verchroomde behandeling</a:t>
            </a:r>
            <a:endParaRPr lang="nl-NL" sz="1500" dirty="0"/>
          </a:p>
          <a:p>
            <a:r>
              <a:rPr lang="nl-NL" sz="1500" dirty="0" err="1" smtClean="0"/>
              <a:t>Heterophasic</a:t>
            </a:r>
            <a:r>
              <a:rPr lang="nl-NL" sz="1500" dirty="0" smtClean="0"/>
              <a:t> </a:t>
            </a:r>
            <a:r>
              <a:rPr lang="nl-NL" sz="1500" dirty="0" err="1"/>
              <a:t>copolymer</a:t>
            </a:r>
            <a:r>
              <a:rPr lang="nl-NL" sz="1500" dirty="0"/>
              <a:t> – Polypropyleen </a:t>
            </a:r>
          </a:p>
          <a:p>
            <a:r>
              <a:rPr lang="nl-NL" sz="1500" dirty="0" smtClean="0"/>
              <a:t>Stootvast </a:t>
            </a:r>
            <a:endParaRPr lang="nl-NL" sz="1500" dirty="0"/>
          </a:p>
          <a:p>
            <a:r>
              <a:rPr lang="nl-NL" sz="1500" dirty="0"/>
              <a:t>Kleurvast </a:t>
            </a:r>
          </a:p>
          <a:p>
            <a:pPr marL="45720" indent="0">
              <a:buNone/>
            </a:pPr>
            <a:endParaRPr lang="nl-NL" dirty="0"/>
          </a:p>
        </p:txBody>
      </p:sp>
    </p:spTree>
    <p:extLst>
      <p:ext uri="{BB962C8B-B14F-4D97-AF65-F5344CB8AC3E}">
        <p14:creationId xmlns:p14="http://schemas.microsoft.com/office/powerpoint/2010/main" val="172182375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DSC_3770.JPG"/>
          <p:cNvPicPr>
            <a:picLocks noGrp="1" noChangeAspect="1"/>
          </p:cNvPicPr>
          <p:nvPr>
            <p:ph idx="1"/>
          </p:nvPr>
        </p:nvPicPr>
        <p:blipFill>
          <a:blip r:embed="rId2" cstate="email">
            <a:extLst>
              <a:ext uri="{28A0092B-C50C-407E-A947-70E740481C1C}">
                <a14:useLocalDpi xmlns:a14="http://schemas.microsoft.com/office/drawing/2010/main" val="0"/>
              </a:ext>
            </a:extLst>
          </a:blip>
          <a:srcRect t="13624" b="13624"/>
          <a:stretch>
            <a:fillRect/>
          </a:stretch>
        </p:blipFill>
        <p:spPr>
          <a:xfrm>
            <a:off x="744953" y="1852546"/>
            <a:ext cx="7654095" cy="3813673"/>
          </a:xfrm>
        </p:spPr>
      </p:pic>
      <p:sp>
        <p:nvSpPr>
          <p:cNvPr id="7" name="Tekstvak 6"/>
          <p:cNvSpPr txBox="1"/>
          <p:nvPr/>
        </p:nvSpPr>
        <p:spPr>
          <a:xfrm>
            <a:off x="744953" y="619315"/>
            <a:ext cx="7315200" cy="477054"/>
          </a:xfrm>
          <a:prstGeom prst="rect">
            <a:avLst/>
          </a:prstGeom>
          <a:noFill/>
        </p:spPr>
        <p:txBody>
          <a:bodyPr wrap="square" rtlCol="0">
            <a:spAutoFit/>
          </a:bodyPr>
          <a:lstStyle/>
          <a:p>
            <a:r>
              <a:rPr lang="nl-NL" sz="2500" b="1" dirty="0" smtClean="0">
                <a:solidFill>
                  <a:schemeClr val="tx2"/>
                </a:solidFill>
              </a:rPr>
              <a:t>Toepassingen - Vorkheftruck </a:t>
            </a:r>
            <a:endParaRPr lang="nl-NL" sz="2500" b="1" dirty="0">
              <a:solidFill>
                <a:schemeClr val="tx2"/>
              </a:solidFill>
            </a:endParaRPr>
          </a:p>
        </p:txBody>
      </p:sp>
    </p:spTree>
    <p:extLst>
      <p:ext uri="{BB962C8B-B14F-4D97-AF65-F5344CB8AC3E}">
        <p14:creationId xmlns:p14="http://schemas.microsoft.com/office/powerpoint/2010/main" val="33420146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51999"/>
            <a:ext cx="7315200" cy="774854"/>
          </a:xfrm>
        </p:spPr>
        <p:txBody>
          <a:bodyPr>
            <a:normAutofit/>
          </a:bodyPr>
          <a:lstStyle/>
          <a:p>
            <a:r>
              <a:rPr lang="nl-NL" sz="3600" b="1" dirty="0" smtClean="0"/>
              <a:t>Veiligheid in het verkeer </a:t>
            </a:r>
            <a:endParaRPr lang="nl-NL" sz="3600" b="1" dirty="0"/>
          </a:p>
        </p:txBody>
      </p:sp>
      <p:sp>
        <p:nvSpPr>
          <p:cNvPr id="3" name="Tijdelijke aanduiding voor verticale tekst 2"/>
          <p:cNvSpPr>
            <a:spLocks noGrp="1"/>
          </p:cNvSpPr>
          <p:nvPr>
            <p:ph type="body" orient="vert" idx="1"/>
          </p:nvPr>
        </p:nvSpPr>
        <p:spPr>
          <a:xfrm>
            <a:off x="914400" y="1485139"/>
            <a:ext cx="7315200" cy="4315508"/>
          </a:xfrm>
        </p:spPr>
        <p:txBody>
          <a:bodyPr/>
          <a:lstStyle/>
          <a:p>
            <a:pPr marL="45720" indent="0">
              <a:buNone/>
            </a:pPr>
            <a:endParaRPr lang="nl-NL" dirty="0"/>
          </a:p>
        </p:txBody>
      </p:sp>
      <p:pic>
        <p:nvPicPr>
          <p:cNvPr id="6" name="Afbeelding 5" descr="DSC_372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85139"/>
            <a:ext cx="7363577" cy="48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394904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xmlns:p14="http://schemas.microsoft.com/office/powerpoint/2010/main" spd="slow" advTm="7000">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3725" y="7721"/>
            <a:ext cx="7211209" cy="2123130"/>
          </a:xfrm>
        </p:spPr>
        <p:txBody>
          <a:bodyPr>
            <a:normAutofit fontScale="90000"/>
          </a:bodyPr>
          <a:lstStyle/>
          <a:p>
            <a:pPr marL="571500" indent="-571500">
              <a:buFont typeface="Wingdings" charset="2"/>
              <a:buChar char="§"/>
            </a:pP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sz="4000" b="1" i="1" dirty="0" smtClean="0"/>
              <a:t>De hoogste kwaliteit </a:t>
            </a:r>
            <a:r>
              <a:rPr lang="nl-NL" b="1" i="1" dirty="0" smtClean="0"/>
              <a:t/>
            </a:r>
            <a:br>
              <a:rPr lang="nl-NL" b="1" i="1" dirty="0" smtClean="0"/>
            </a:br>
            <a:r>
              <a:rPr lang="nl-NL" b="1" i="1" dirty="0" smtClean="0"/>
              <a:t/>
            </a:r>
            <a:br>
              <a:rPr lang="nl-NL" b="1" i="1" dirty="0" smtClean="0"/>
            </a:br>
            <a:r>
              <a:rPr lang="nl-NL" dirty="0" smtClean="0"/>
              <a:t> </a:t>
            </a:r>
            <a:br>
              <a:rPr lang="nl-NL" dirty="0" smtClean="0"/>
            </a:br>
            <a:endParaRPr lang="nl-NL" b="1" dirty="0"/>
          </a:p>
        </p:txBody>
      </p:sp>
      <p:pic>
        <p:nvPicPr>
          <p:cNvPr id="25" name="Tijdelijke aanduiding voor afbeelding 24" descr="3M_Logo_RGB_8mm.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244" b="5244"/>
          <a:stretch/>
        </p:blipFill>
        <p:spPr>
          <a:xfrm>
            <a:off x="4014373" y="1563898"/>
            <a:ext cx="4102813" cy="2232000"/>
          </a:xfrm>
          <a:prstGeom prst="roundRect">
            <a:avLst>
              <a:gd name="adj" fmla="val 8594"/>
            </a:avLst>
          </a:prstGeom>
          <a:solidFill>
            <a:srgbClr val="FFFFFF">
              <a:shade val="85000"/>
            </a:srgbClr>
          </a:solidFill>
          <a:ln>
            <a:noFill/>
          </a:ln>
          <a:effectLst>
            <a:reflection blurRad="6350" stA="50000" endA="300" endPos="90000" dir="5400000" sy="-100000" algn="bl" rotWithShape="0"/>
          </a:effectLst>
          <a:scene3d>
            <a:camera prst="perspectiveHeroicExtremeLeftFacing"/>
            <a:lightRig rig="threePt" dir="t">
              <a:rot lat="0" lon="0" rev="2700000"/>
            </a:lightRig>
          </a:scene3d>
          <a:sp3d/>
        </p:spPr>
      </p:pic>
      <p:sp>
        <p:nvSpPr>
          <p:cNvPr id="24" name="Tijdelijke aanduiding voor tekst 23"/>
          <p:cNvSpPr>
            <a:spLocks noGrp="1"/>
          </p:cNvSpPr>
          <p:nvPr>
            <p:ph type="body" sz="half" idx="2"/>
          </p:nvPr>
        </p:nvSpPr>
        <p:spPr/>
        <p:txBody>
          <a:bodyPr/>
          <a:lstStyle/>
          <a:p>
            <a:endParaRPr lang="nl-NL" dirty="0"/>
          </a:p>
        </p:txBody>
      </p:sp>
      <p:sp>
        <p:nvSpPr>
          <p:cNvPr id="5" name="Tekstvak 4"/>
          <p:cNvSpPr txBox="1"/>
          <p:nvPr/>
        </p:nvSpPr>
        <p:spPr>
          <a:xfrm>
            <a:off x="4563256" y="1194567"/>
            <a:ext cx="184666" cy="369332"/>
          </a:xfrm>
          <a:prstGeom prst="rect">
            <a:avLst/>
          </a:prstGeom>
          <a:noFill/>
        </p:spPr>
        <p:txBody>
          <a:bodyPr wrap="none" rtlCol="0">
            <a:spAutoFit/>
          </a:bodyPr>
          <a:lstStyle/>
          <a:p>
            <a:endParaRPr lang="nl-NL" dirty="0"/>
          </a:p>
        </p:txBody>
      </p:sp>
      <p:pic>
        <p:nvPicPr>
          <p:cNvPr id="27" name="Afbeelding 26" descr="hrgroe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09" y="3194984"/>
            <a:ext cx="3167017" cy="2267996"/>
          </a:xfrm>
          <a:prstGeom prst="roundRect">
            <a:avLst>
              <a:gd name="adj" fmla="val 8594"/>
            </a:avLst>
          </a:prstGeom>
          <a:solidFill>
            <a:srgbClr val="FFFFFF">
              <a:shade val="85000"/>
            </a:srgbClr>
          </a:solidFill>
          <a:ln>
            <a:noFill/>
          </a:ln>
          <a:effectLst>
            <a:reflection blurRad="6350" stA="50000" endA="300" endPos="55000" dir="5400000" sy="-100000" algn="bl" rotWithShape="0"/>
          </a:effectLst>
          <a:scene3d>
            <a:camera prst="perspectiveContrastingRightFacing"/>
            <a:lightRig rig="threePt" dir="t"/>
          </a:scene3d>
        </p:spPr>
      </p:pic>
    </p:spTree>
    <p:extLst>
      <p:ext uri="{BB962C8B-B14F-4D97-AF65-F5344CB8AC3E}">
        <p14:creationId xmlns:p14="http://schemas.microsoft.com/office/powerpoint/2010/main" val="4017551938"/>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xmlns:p14="http://schemas.microsoft.com/office/powerpoint/2010/main" spd="slow" advTm="7000">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36856"/>
            <a:ext cx="7315200" cy="680890"/>
          </a:xfrm>
        </p:spPr>
        <p:txBody>
          <a:bodyPr>
            <a:normAutofit/>
          </a:bodyPr>
          <a:lstStyle/>
          <a:p>
            <a:r>
              <a:rPr lang="nl-NL" sz="2500" b="1" dirty="0" smtClean="0"/>
              <a:t>Voordelen van de </a:t>
            </a:r>
            <a:r>
              <a:rPr lang="nl-NL" sz="2500" b="1" dirty="0" err="1" smtClean="0"/>
              <a:t>MagProtect</a:t>
            </a:r>
            <a:r>
              <a:rPr lang="nl-NL" sz="2500" b="1" dirty="0" smtClean="0"/>
              <a:t> </a:t>
            </a:r>
            <a:endParaRPr lang="nl-NL" sz="2500" b="1" dirty="0"/>
          </a:p>
        </p:txBody>
      </p:sp>
      <p:sp>
        <p:nvSpPr>
          <p:cNvPr id="5" name="Tijdelijke aanduiding voor inhoud 4"/>
          <p:cNvSpPr>
            <a:spLocks noGrp="1"/>
          </p:cNvSpPr>
          <p:nvPr>
            <p:ph idx="1"/>
          </p:nvPr>
        </p:nvSpPr>
        <p:spPr>
          <a:xfrm>
            <a:off x="914400" y="2378373"/>
            <a:ext cx="7315200" cy="3631583"/>
          </a:xfrm>
        </p:spPr>
        <p:txBody>
          <a:bodyPr>
            <a:normAutofit/>
          </a:bodyPr>
          <a:lstStyle/>
          <a:p>
            <a:r>
              <a:rPr lang="nl-NL" sz="1500" dirty="0" smtClean="0"/>
              <a:t>Veiligheid op de werkvloer </a:t>
            </a:r>
          </a:p>
          <a:p>
            <a:r>
              <a:rPr lang="nl-NL" sz="1500" dirty="0" smtClean="0"/>
              <a:t>Duidelijke markering </a:t>
            </a:r>
          </a:p>
          <a:p>
            <a:r>
              <a:rPr lang="nl-NL" sz="1500" dirty="0" smtClean="0"/>
              <a:t>Kostenbesparend </a:t>
            </a:r>
          </a:p>
          <a:p>
            <a:r>
              <a:rPr lang="nl-NL" sz="1500" dirty="0" smtClean="0"/>
              <a:t>Herbruikbaar</a:t>
            </a:r>
          </a:p>
          <a:p>
            <a:r>
              <a:rPr lang="nl-NL" sz="1500" dirty="0" smtClean="0"/>
              <a:t>Eenvoudig te (de)monteren </a:t>
            </a:r>
          </a:p>
          <a:p>
            <a:r>
              <a:rPr lang="nl-NL" sz="1500" dirty="0" smtClean="0"/>
              <a:t>Toepasbaar op staal (magneet) Hout (Schroefgaten)</a:t>
            </a:r>
          </a:p>
          <a:p>
            <a:r>
              <a:rPr lang="nl-NL" sz="1500" dirty="0" smtClean="0"/>
              <a:t>Stapelbaar dus ruimtebesparend </a:t>
            </a:r>
          </a:p>
          <a:p>
            <a:r>
              <a:rPr lang="nl-NL" sz="1500" dirty="0" smtClean="0"/>
              <a:t>Tijdelijke of Permanente bescherming of markering</a:t>
            </a:r>
            <a:endParaRPr lang="nl-NL" sz="1500" dirty="0"/>
          </a:p>
        </p:txBody>
      </p:sp>
    </p:spTree>
    <p:extLst>
      <p:ext uri="{BB962C8B-B14F-4D97-AF65-F5344CB8AC3E}">
        <p14:creationId xmlns:p14="http://schemas.microsoft.com/office/powerpoint/2010/main" val="36170700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451998"/>
            <a:ext cx="7315200" cy="739560"/>
          </a:xfrm>
        </p:spPr>
        <p:txBody>
          <a:bodyPr>
            <a:noAutofit/>
          </a:bodyPr>
          <a:lstStyle/>
          <a:p>
            <a:r>
              <a:rPr lang="nl-NL" sz="3600" b="1" dirty="0" smtClean="0"/>
              <a:t>Wet en regelgeving</a:t>
            </a:r>
            <a:endParaRPr lang="nl-NL" sz="3600" b="1" dirty="0"/>
          </a:p>
        </p:txBody>
      </p:sp>
      <p:sp>
        <p:nvSpPr>
          <p:cNvPr id="3" name="Tijdelijke aanduiding voor inhoud 2"/>
          <p:cNvSpPr>
            <a:spLocks noGrp="1"/>
          </p:cNvSpPr>
          <p:nvPr>
            <p:ph idx="1"/>
          </p:nvPr>
        </p:nvSpPr>
        <p:spPr>
          <a:xfrm>
            <a:off x="914400" y="3852749"/>
            <a:ext cx="7315200" cy="2765799"/>
          </a:xfrm>
        </p:spPr>
        <p:txBody>
          <a:bodyPr>
            <a:normAutofit/>
          </a:bodyPr>
          <a:lstStyle/>
          <a:p>
            <a:pPr marL="45720" indent="0">
              <a:buNone/>
            </a:pPr>
            <a:endParaRPr lang="nl-NL" sz="1500" dirty="0" smtClean="0"/>
          </a:p>
          <a:p>
            <a:pPr marL="45720" indent="0">
              <a:buNone/>
            </a:pPr>
            <a:endParaRPr lang="nl-NL" dirty="0" smtClean="0"/>
          </a:p>
          <a:p>
            <a:r>
              <a:rPr lang="nl-NL" sz="1500" b="1" dirty="0" smtClean="0"/>
              <a:t>Artikel 5.18.8 Regelgeving voertuigen </a:t>
            </a:r>
            <a:endParaRPr lang="nl-NL" sz="1500" dirty="0" smtClean="0"/>
          </a:p>
          <a:p>
            <a:r>
              <a:rPr lang="nl-NL" sz="1500" dirty="0" smtClean="0"/>
              <a:t>De lading van voertuigen mag geen scherpe delen hebben, die in geval van botsing gevaar voor lichamelijk letsel voor andere weggebruikers kunnen opleveren. </a:t>
            </a:r>
          </a:p>
          <a:p>
            <a:r>
              <a:rPr lang="nl-NL" sz="1500" dirty="0" smtClean="0"/>
              <a:t>Het </a:t>
            </a:r>
            <a:r>
              <a:rPr lang="nl-NL" sz="1500" dirty="0"/>
              <a:t>bepaalde in het eerste lid is niet van toepassing op lading of delen daarvan die zich hoger dan 2 meter boven het wegdek bevinden. </a:t>
            </a:r>
          </a:p>
          <a:p>
            <a:endParaRPr lang="nl-NL" dirty="0"/>
          </a:p>
        </p:txBody>
      </p:sp>
      <p:pic>
        <p:nvPicPr>
          <p:cNvPr id="5" name="Afbeelding 4" descr="IMG_85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459" y="1420567"/>
            <a:ext cx="4679962" cy="2632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5810823"/>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xmlns:p14="http://schemas.microsoft.com/office/powerpoint/2010/main" spd="slow" advTm="7000">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921" y="1151520"/>
            <a:ext cx="7867311" cy="4801315"/>
          </a:xfrm>
          <a:prstGeom prst="rect">
            <a:avLst/>
          </a:prstGeom>
        </p:spPr>
        <p:txBody>
          <a:bodyPr wrap="square">
            <a:spAutoFit/>
          </a:bodyPr>
          <a:lstStyle/>
          <a:p>
            <a:endParaRPr lang="nl-NL" dirty="0"/>
          </a:p>
          <a:p>
            <a:r>
              <a:rPr lang="nl-NL" dirty="0" smtClean="0"/>
              <a:t>RI&amp;E, Risico’s </a:t>
            </a:r>
            <a:r>
              <a:rPr lang="nl-NL" dirty="0"/>
              <a:t>sorteren: </a:t>
            </a:r>
            <a:endParaRPr lang="nl-NL" dirty="0" smtClean="0"/>
          </a:p>
          <a:p>
            <a:endParaRPr lang="nl-NL" dirty="0"/>
          </a:p>
          <a:p>
            <a:r>
              <a:rPr lang="nl-NL" dirty="0" smtClean="0"/>
              <a:t>Nadat de lijst met risico’s in uw bedrijf opgesteld is, komt het evalueren van de risico’s. Vergelijk alle risico’s van de lijst en zet ze in de goede volgorde onder elkaar, de belangrijkste bovenaan. Dit helpt om prioriteiten te stellen voor uw plan van aanpak.</a:t>
            </a:r>
          </a:p>
          <a:p>
            <a:endParaRPr lang="nl-NL" dirty="0" smtClean="0"/>
          </a:p>
          <a:p>
            <a:r>
              <a:rPr lang="nl-NL" dirty="0" smtClean="0"/>
              <a:t>Stel uzelf daarbij de volgende vragen:</a:t>
            </a:r>
          </a:p>
          <a:p>
            <a:endParaRPr lang="nl-NL" dirty="0" smtClean="0"/>
          </a:p>
          <a:p>
            <a:pPr marL="285750" indent="-285750">
              <a:buFont typeface="Wingdings" charset="2"/>
              <a:buChar char="§"/>
            </a:pPr>
            <a:r>
              <a:rPr lang="nl-NL" dirty="0" smtClean="0"/>
              <a:t>1. Hoe groot is de kans op dit risico?</a:t>
            </a:r>
          </a:p>
          <a:p>
            <a:pPr marL="285750" indent="-285750">
              <a:buFont typeface="Wingdings" charset="2"/>
              <a:buChar char="§"/>
            </a:pPr>
            <a:r>
              <a:rPr lang="nl-NL" dirty="0" smtClean="0"/>
              <a:t>2. Hoe vaak wordt men blootgesteld aan dit risico?</a:t>
            </a:r>
          </a:p>
          <a:p>
            <a:pPr marL="285750" indent="-285750">
              <a:buFont typeface="Wingdings" charset="2"/>
              <a:buChar char="§"/>
            </a:pPr>
            <a:r>
              <a:rPr lang="nl-NL" dirty="0" smtClean="0"/>
              <a:t>3. Hoeveel werknemers lopen er gevaar?</a:t>
            </a:r>
          </a:p>
          <a:p>
            <a:pPr marL="285750" indent="-285750">
              <a:buFont typeface="Wingdings" charset="2"/>
              <a:buChar char="§"/>
            </a:pPr>
            <a:r>
              <a:rPr lang="nl-NL" dirty="0" smtClean="0"/>
              <a:t>4. Wat zijn de mogelijke gevolgen van dit risico?</a:t>
            </a:r>
          </a:p>
          <a:p>
            <a:pPr marL="285750" indent="-285750">
              <a:buFont typeface="Wingdings" charset="2"/>
              <a:buChar char="§"/>
            </a:pPr>
            <a:r>
              <a:rPr lang="nl-NL" dirty="0" smtClean="0"/>
              <a:t>5. Welke risico’s kunnen schade veroorzaken aan uw medewerkers,   apparaten of het productieproces?</a:t>
            </a:r>
          </a:p>
          <a:p>
            <a:pPr marL="285750" indent="-285750">
              <a:buFont typeface="Wingdings" charset="2"/>
              <a:buChar char="§"/>
            </a:pPr>
            <a:r>
              <a:rPr lang="nl-NL" dirty="0" smtClean="0"/>
              <a:t>6. Welke risico’s zien uw medewerkers graag aangepakt?</a:t>
            </a:r>
            <a:endParaRPr lang="nl-NL" dirty="0"/>
          </a:p>
        </p:txBody>
      </p:sp>
      <p:sp>
        <p:nvSpPr>
          <p:cNvPr id="7" name="Tekstvak 6"/>
          <p:cNvSpPr txBox="1"/>
          <p:nvPr/>
        </p:nvSpPr>
        <p:spPr>
          <a:xfrm>
            <a:off x="365921" y="647139"/>
            <a:ext cx="8157897" cy="477054"/>
          </a:xfrm>
          <a:prstGeom prst="rect">
            <a:avLst/>
          </a:prstGeom>
          <a:noFill/>
        </p:spPr>
        <p:txBody>
          <a:bodyPr wrap="square" rtlCol="0">
            <a:spAutoFit/>
          </a:bodyPr>
          <a:lstStyle/>
          <a:p>
            <a:r>
              <a:rPr lang="nl-NL" sz="2500" b="1" dirty="0" smtClean="0">
                <a:solidFill>
                  <a:schemeClr val="tx2"/>
                </a:solidFill>
              </a:rPr>
              <a:t>Waarom </a:t>
            </a:r>
            <a:r>
              <a:rPr lang="nl-NL" sz="2500" b="1" dirty="0" err="1" smtClean="0">
                <a:solidFill>
                  <a:schemeClr val="tx2"/>
                </a:solidFill>
              </a:rPr>
              <a:t>MagProtect</a:t>
            </a:r>
            <a:r>
              <a:rPr lang="nl-NL" sz="2500" dirty="0" smtClean="0">
                <a:solidFill>
                  <a:schemeClr val="tx2"/>
                </a:solidFill>
              </a:rPr>
              <a:t> ? </a:t>
            </a:r>
            <a:endParaRPr lang="nl-NL" sz="2500" dirty="0">
              <a:solidFill>
                <a:schemeClr val="tx2"/>
              </a:solidFill>
            </a:endParaRPr>
          </a:p>
        </p:txBody>
      </p:sp>
    </p:spTree>
    <p:extLst>
      <p:ext uri="{BB962C8B-B14F-4D97-AF65-F5344CB8AC3E}">
        <p14:creationId xmlns:p14="http://schemas.microsoft.com/office/powerpoint/2010/main" val="36760664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ef">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Perspectief.thmx</Template>
  <TotalTime>663</TotalTime>
  <Words>370</Words>
  <Application>Microsoft Macintosh PowerPoint</Application>
  <PresentationFormat>Diavoorstelling (4:3)</PresentationFormat>
  <Paragraphs>68</Paragraphs>
  <Slides>16</Slides>
  <Notes>0</Notes>
  <HiddenSlides>0</HiddenSlides>
  <MMClips>1</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Perspectief</vt:lpstr>
      <vt:lpstr>MagProtect Safety Corner</vt:lpstr>
      <vt:lpstr>Bescherming uitstekende delen en markering</vt:lpstr>
      <vt:lpstr>Hoogwaardige kwaliteit</vt:lpstr>
      <vt:lpstr>PowerPoint-presentatie</vt:lpstr>
      <vt:lpstr>Veiligheid in het verkeer </vt:lpstr>
      <vt:lpstr>       De hoogste kwaliteit     </vt:lpstr>
      <vt:lpstr>Voordelen van de MagProtect </vt:lpstr>
      <vt:lpstr>Wet en regelgeving</vt:lpstr>
      <vt:lpstr>PowerPoint-presentatie</vt:lpstr>
      <vt:lpstr>Toepassing – bescherming scherpe hoeken</vt:lpstr>
      <vt:lpstr>PowerPoint-presentatie</vt:lpstr>
      <vt:lpstr>Laadklep toepassing</vt:lpstr>
      <vt:lpstr>PowerPoint-presentatie</vt:lpstr>
      <vt:lpstr>PowerPoint-presentatie</vt:lpstr>
      <vt:lpstr>PowerPoint-presentatie</vt:lpstr>
      <vt:lpstr>MagProtect, doeltreffend en eenvoudig in gebruik</vt:lpstr>
    </vt:vector>
  </TitlesOfParts>
  <Company>Lindenberg Beheer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MagProtect Safety Corner</dc:title>
  <dc:creator>Chris Lindenberg</dc:creator>
  <cp:lastModifiedBy>Chris</cp:lastModifiedBy>
  <cp:revision>41</cp:revision>
  <dcterms:created xsi:type="dcterms:W3CDTF">2015-05-24T09:58:48Z</dcterms:created>
  <dcterms:modified xsi:type="dcterms:W3CDTF">2016-12-02T12:43:19Z</dcterms:modified>
</cp:coreProperties>
</file>